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14"/>
  </p:notesMasterIdLst>
  <p:handoutMasterIdLst>
    <p:handoutMasterId r:id="rId15"/>
  </p:handoutMasterIdLst>
  <p:sldIdLst>
    <p:sldId id="268" r:id="rId5"/>
    <p:sldId id="277" r:id="rId6"/>
    <p:sldId id="280" r:id="rId7"/>
    <p:sldId id="272" r:id="rId8"/>
    <p:sldId id="273" r:id="rId9"/>
    <p:sldId id="283" r:id="rId10"/>
    <p:sldId id="281" r:id="rId11"/>
    <p:sldId id="275" r:id="rId12"/>
    <p:sldId id="285" r:id="rId13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7" d="100"/>
          <a:sy n="107" d="100"/>
        </p:scale>
        <p:origin x="108" y="-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81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A26AC3F-F2E2-4FB2-A686-7589F35880F6}" type="datetime1">
              <a:rPr lang="pt-BR" smtClean="0"/>
              <a:t>28/11/2021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823BED-889D-4675-B830-85EC3976F6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10226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9A96519-40A3-4937-A599-3FF85247EE95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2F7FBCA-4BE8-4FB5-91BD-69C6AC6BDB5D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11236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2F7FBCA-4BE8-4FB5-91BD-69C6AC6BDB5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5544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2F7FBCA-4BE8-4FB5-91BD-69C6AC6BDB5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6940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2F7FBCA-4BE8-4FB5-91BD-69C6AC6BDB5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8747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261872" y="758952"/>
            <a:ext cx="9418320" cy="4041648"/>
          </a:xfrm>
        </p:spPr>
        <p:txBody>
          <a:bodyPr rtlCol="0"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261872" y="4800600"/>
            <a:ext cx="9418320" cy="1691640"/>
          </a:xfrm>
        </p:spPr>
        <p:txBody>
          <a:bodyPr rtlCol="0"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rtl="0"/>
            <a:fld id="{A153A13A-6869-4D1A-BA71-29B3823E6A7C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Retângulo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0DCD5B-B46C-4096-94C2-70E8A599FB16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648700" y="381000"/>
            <a:ext cx="2476500" cy="5897562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762000" y="381000"/>
            <a:ext cx="7734300" cy="5897562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E658BB1-F411-41AD-8BE5-667329C2FE31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AE62F7-47FB-4745-A2C6-192610919836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261872" y="758952"/>
            <a:ext cx="9418320" cy="4041648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261872" y="4800600"/>
            <a:ext cx="9418320" cy="169164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C008A8-7E2B-4D4A-AD85-F5CE3A851E3F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7" name="Retângulo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261872" y="1828800"/>
            <a:ext cx="4480560" cy="4351337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26480" y="1828800"/>
            <a:ext cx="4480560" cy="4351337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4991EA-F4BF-485E-B339-D56A16A869F4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261872" y="1713655"/>
            <a:ext cx="4480560" cy="7315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261872" y="2507550"/>
            <a:ext cx="4480560" cy="366465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26480" y="1713655"/>
            <a:ext cx="4480560" cy="731520"/>
          </a:xfrm>
        </p:spPr>
        <p:txBody>
          <a:bodyPr rtlCol="0"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26480" y="2507550"/>
            <a:ext cx="4480560" cy="366465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14EFCE-7F4B-4351-919A-B858B9F303CF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587976-3BC0-43FB-9DFB-BB645724F03B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67947-8D02-40F2-9C7B-5DB4A5B65EFE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841248" y="457200"/>
            <a:ext cx="3200400" cy="1600197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504267" y="685800"/>
            <a:ext cx="6079066" cy="548640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41248" y="2099734"/>
            <a:ext cx="3200400" cy="3810001"/>
          </a:xfrm>
        </p:spPr>
        <p:txBody>
          <a:bodyPr rtlCol="0"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79816E-CD37-4E13-A629-F7C76B7BBC45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914400" y="5257800"/>
            <a:ext cx="9982200" cy="914400"/>
          </a:xfrm>
        </p:spPr>
        <p:txBody>
          <a:bodyPr rtlCol="0"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914400" y="6108589"/>
            <a:ext cx="9982200" cy="597011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2510EC-4373-4FDA-A37A-1EF3CE292404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fld id="{8CE2BC5B-0745-41D4-AA3A-574D2EA7800E}" type="datetime1">
              <a:rPr lang="pt-BR" noProof="0" smtClean="0"/>
              <a:t>28/11/2021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rtl="0"/>
            <a:fld id="{4FAB73BC-B049-4115-A692-8D63A059BFB8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lose das páginas de um livro">
            <a:extLst>
              <a:ext uri="{FF2B5EF4-FFF2-40B4-BE49-F238E27FC236}">
                <a16:creationId xmlns:a16="http://schemas.microsoft.com/office/drawing/2014/main" id="{E8B6E499-B9AF-4C9F-9B5A-1EFCE8B402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40" r="9545"/>
          <a:stretch/>
        </p:blipFill>
        <p:spPr>
          <a:xfrm>
            <a:off x="452761" y="10"/>
            <a:ext cx="564323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AE48B8D-7A59-42A4-A61B-B66E6063D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4929" y="758952"/>
            <a:ext cx="4649212" cy="4144742"/>
          </a:xfrm>
        </p:spPr>
        <p:txBody>
          <a:bodyPr rtlCol="0">
            <a:normAutofit/>
          </a:bodyPr>
          <a:lstStyle/>
          <a:p>
            <a:r>
              <a:rPr lang="pt-BR" dirty="0"/>
              <a:t>Projeto individual  SP Tech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3871044-9D2C-42D1-8B31-E3D6F11C60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688" y="4800600"/>
            <a:ext cx="3950503" cy="1691640"/>
          </a:xfrm>
        </p:spPr>
        <p:txBody>
          <a:bodyPr rtlCol="0">
            <a:normAutofit/>
          </a:bodyPr>
          <a:lstStyle/>
          <a:p>
            <a:pPr rtl="0"/>
            <a:r>
              <a:rPr lang="pt-BR" dirty="0">
                <a:solidFill>
                  <a:schemeClr val="tx1">
                    <a:lumMod val="85000"/>
                  </a:schemeClr>
                </a:solidFill>
              </a:rPr>
              <a:t>Autor: Renata Melo</a:t>
            </a:r>
          </a:p>
        </p:txBody>
      </p:sp>
    </p:spTree>
    <p:extLst>
      <p:ext uri="{BB962C8B-B14F-4D97-AF65-F5344CB8AC3E}">
        <p14:creationId xmlns:p14="http://schemas.microsoft.com/office/powerpoint/2010/main" val="3226644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48B8D-7A59-42A4-A61B-B66E6063D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 rtlCol="0" anchor="b">
            <a:normAutofit/>
          </a:bodyPr>
          <a:lstStyle/>
          <a:p>
            <a:r>
              <a:rPr lang="pt-BR" dirty="0"/>
              <a:t>CONTEXTO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3871044-9D2C-42D1-8B31-E3D6F11C60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7906" y="1691322"/>
            <a:ext cx="5554173" cy="4611313"/>
          </a:xfrm>
        </p:spPr>
        <p:txBody>
          <a:bodyPr rtlCol="0">
            <a:normAutofit fontScale="92500" lnSpcReduction="20000"/>
          </a:bodyPr>
          <a:lstStyle/>
          <a:p>
            <a:r>
              <a:rPr lang="pt-BR" sz="1800" b="1" dirty="0">
                <a:solidFill>
                  <a:srgbClr val="777777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Por que parte da população ainda não têm o hábito de ler?</a:t>
            </a:r>
          </a:p>
          <a:p>
            <a:pPr>
              <a:buFont typeface="Wingdings" panose="05000000000000000000" pitchFamily="2" charset="2"/>
              <a:buChar char="ü"/>
            </a:pPr>
            <a:br>
              <a:rPr lang="pt-BR" sz="1800" dirty="0">
                <a:solidFill>
                  <a:srgbClr val="777777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</a:br>
            <a:r>
              <a:rPr lang="pt-BR" sz="1800" dirty="0">
                <a:solidFill>
                  <a:srgbClr val="777777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 hábito da leitura se dá em casa, por meio dos pais ou responsáveis e, em segundo lugar, o professor. Existe mais um dado que vai reforçar a minha reposta. Cerca de 30% dos nossos professores também se declaram não leitores. Nós temos famílias e educadores que leem pouco, uma média de 4.96 livros lidos por pessoa ao ano, o que está muito abaixo do ideal para um país como o nosso.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pt-BR" sz="1800" dirty="0">
                <a:solidFill>
                  <a:srgbClr val="777777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 prática da leitura ainda não está totalmente presente entre os brasileiros. Uma prova disso são os dados da pesquisa Retratos da Leitura do Instituto Pró-Livro. De acordo com o levantamento, 44% da população não lê e 30% nunca comprou um livro. A média de obras lidas por pessoa ao ano é de 4.96. Desse total, 2.43 foram terminados e 2.53 lidos em partes.</a:t>
            </a:r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pt-BR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rtl="0"/>
            <a:endParaRPr lang="pt-BR" dirty="0"/>
          </a:p>
        </p:txBody>
      </p:sp>
      <p:pic>
        <p:nvPicPr>
          <p:cNvPr id="5" name="Imagem 4" descr="close das páginas de um livro">
            <a:extLst>
              <a:ext uri="{FF2B5EF4-FFF2-40B4-BE49-F238E27FC236}">
                <a16:creationId xmlns:a16="http://schemas.microsoft.com/office/drawing/2014/main" id="{E8B6E499-B9AF-4C9F-9B5A-1EFCE8B402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84" r="1786" b="-3"/>
          <a:stretch/>
        </p:blipFill>
        <p:spPr>
          <a:xfrm>
            <a:off x="6108192" y="1691322"/>
            <a:ext cx="4480560" cy="435133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19124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67526C0A-F2D9-45CC-8DA9-B385E8C35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8306" y="1695599"/>
            <a:ext cx="6490447" cy="4202563"/>
          </a:xfrm>
          <a:prstGeom prst="rect">
            <a:avLst/>
          </a:prstGeom>
          <a:noFill/>
        </p:spPr>
      </p:pic>
      <p:pic>
        <p:nvPicPr>
          <p:cNvPr id="12" name="Imagem 11" descr="Logotipo&#10;&#10;Descrição gerada automaticamente">
            <a:extLst>
              <a:ext uri="{FF2B5EF4-FFF2-40B4-BE49-F238E27FC236}">
                <a16:creationId xmlns:a16="http://schemas.microsoft.com/office/drawing/2014/main" id="{1C819E44-28C0-4F1E-BD36-A31953E8F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495" y="2442882"/>
            <a:ext cx="3902071" cy="2194915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858EE41C-E19C-4C2F-90A9-AF2574B77630}"/>
              </a:ext>
            </a:extLst>
          </p:cNvPr>
          <p:cNvSpPr txBox="1"/>
          <p:nvPr/>
        </p:nvSpPr>
        <p:spPr>
          <a:xfrm>
            <a:off x="986117" y="386244"/>
            <a:ext cx="88571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/>
              <a:t>FERRAMENTA DE GESTÃO</a:t>
            </a:r>
          </a:p>
        </p:txBody>
      </p:sp>
    </p:spTree>
    <p:extLst>
      <p:ext uri="{BB962C8B-B14F-4D97-AF65-F5344CB8AC3E}">
        <p14:creationId xmlns:p14="http://schemas.microsoft.com/office/powerpoint/2010/main" val="4097539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3FDCDB-8878-44AA-816D-46702B599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Site institucional</a:t>
            </a:r>
          </a:p>
        </p:txBody>
      </p:sp>
      <p:pic>
        <p:nvPicPr>
          <p:cNvPr id="5" name="Espaço Reservado para Conteúdo 4" descr="Uma imagem contendo no interior, prateleira, computador, pequeno&#10;&#10;Descrição gerada automaticamente">
            <a:extLst>
              <a:ext uri="{FF2B5EF4-FFF2-40B4-BE49-F238E27FC236}">
                <a16:creationId xmlns:a16="http://schemas.microsoft.com/office/drawing/2014/main" id="{8CE1E76C-DCB5-4660-B4AB-5676B8ED0D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4726" y="1828800"/>
            <a:ext cx="8089399" cy="4351338"/>
          </a:xfrm>
        </p:spPr>
      </p:pic>
    </p:spTree>
    <p:extLst>
      <p:ext uri="{BB962C8B-B14F-4D97-AF65-F5344CB8AC3E}">
        <p14:creationId xmlns:p14="http://schemas.microsoft.com/office/powerpoint/2010/main" val="1562913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075E07-ACBF-4F99-A75B-42C775299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 anchor="b">
            <a:normAutofit/>
          </a:bodyPr>
          <a:lstStyle/>
          <a:p>
            <a:r>
              <a:rPr lang="pt-BR" dirty="0"/>
              <a:t>Analytics</a:t>
            </a:r>
          </a:p>
        </p:txBody>
      </p:sp>
      <p:pic>
        <p:nvPicPr>
          <p:cNvPr id="13" name="Espaço Reservado para Conteúdo 12">
            <a:extLst>
              <a:ext uri="{FF2B5EF4-FFF2-40B4-BE49-F238E27FC236}">
                <a16:creationId xmlns:a16="http://schemas.microsoft.com/office/drawing/2014/main" id="{FC07EBF1-E05C-4E8E-AE88-A01EEAE209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3122" y="2721483"/>
            <a:ext cx="8594725" cy="707517"/>
          </a:xfrm>
        </p:spPr>
      </p:pic>
    </p:spTree>
    <p:extLst>
      <p:ext uri="{BB962C8B-B14F-4D97-AF65-F5344CB8AC3E}">
        <p14:creationId xmlns:p14="http://schemas.microsoft.com/office/powerpoint/2010/main" val="2860020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075E07-ACBF-4F99-A75B-42C775299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 anchor="b">
            <a:normAutofit/>
          </a:bodyPr>
          <a:lstStyle/>
          <a:p>
            <a:r>
              <a:rPr lang="pt-BR" dirty="0"/>
              <a:t>Analytics</a:t>
            </a:r>
          </a:p>
        </p:txBody>
      </p:sp>
      <p:pic>
        <p:nvPicPr>
          <p:cNvPr id="9" name="Espaço Reservado para Conteúdo 8" descr="Gráfico, Gráfico de barras&#10;&#10;Descrição gerada automaticamente">
            <a:extLst>
              <a:ext uri="{FF2B5EF4-FFF2-40B4-BE49-F238E27FC236}">
                <a16:creationId xmlns:a16="http://schemas.microsoft.com/office/drawing/2014/main" id="{C7E882BA-2B14-4C97-8552-958704310B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1872" y="2210187"/>
            <a:ext cx="8595360" cy="3588562"/>
          </a:xfrm>
          <a:noFill/>
        </p:spPr>
      </p:pic>
    </p:spTree>
    <p:extLst>
      <p:ext uri="{BB962C8B-B14F-4D97-AF65-F5344CB8AC3E}">
        <p14:creationId xmlns:p14="http://schemas.microsoft.com/office/powerpoint/2010/main" val="3194925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7C846-0C6D-4262-B207-DF5EFB969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 anchor="b">
            <a:normAutofit/>
          </a:bodyPr>
          <a:lstStyle/>
          <a:p>
            <a:r>
              <a:rPr lang="pt-BR" dirty="0"/>
              <a:t>MODELO LÓGICO DE DADOS</a:t>
            </a:r>
          </a:p>
        </p:txBody>
      </p:sp>
      <p:pic>
        <p:nvPicPr>
          <p:cNvPr id="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id="{A2A28F93-90C5-4957-81EE-EC45526621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6659" y="1828800"/>
            <a:ext cx="6085786" cy="4351337"/>
          </a:xfrm>
          <a:noFill/>
        </p:spPr>
      </p:pic>
    </p:spTree>
    <p:extLst>
      <p:ext uri="{BB962C8B-B14F-4D97-AF65-F5344CB8AC3E}">
        <p14:creationId xmlns:p14="http://schemas.microsoft.com/office/powerpoint/2010/main" val="186672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BE936F-4E46-4078-BDB9-4645134C1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 anchor="b">
            <a:normAutofit/>
          </a:bodyPr>
          <a:lstStyle/>
          <a:p>
            <a:r>
              <a:rPr lang="pt-BR" dirty="0"/>
              <a:t>GIT HUB</a:t>
            </a:r>
          </a:p>
        </p:txBody>
      </p:sp>
      <p:pic>
        <p:nvPicPr>
          <p:cNvPr id="5" name="Espaço Reservado para Conteúdo 4" descr="Forma&#10;&#10;Descrição gerada automaticamente com confiança média">
            <a:extLst>
              <a:ext uri="{FF2B5EF4-FFF2-40B4-BE49-F238E27FC236}">
                <a16:creationId xmlns:a16="http://schemas.microsoft.com/office/drawing/2014/main" id="{9A39E3CE-145E-4120-A949-6C808B8B2E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1569" y="1828800"/>
            <a:ext cx="7735712" cy="4351338"/>
          </a:xfrm>
          <a:noFill/>
        </p:spPr>
      </p:pic>
    </p:spTree>
    <p:extLst>
      <p:ext uri="{BB962C8B-B14F-4D97-AF65-F5344CB8AC3E}">
        <p14:creationId xmlns:p14="http://schemas.microsoft.com/office/powerpoint/2010/main" val="3519656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B01CB5-420B-4B8C-A6B8-E38DD72E5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9128" y="0"/>
            <a:ext cx="8166847" cy="1739153"/>
          </a:xfrm>
        </p:spPr>
        <p:txBody>
          <a:bodyPr anchor="b">
            <a:normAutofit/>
          </a:bodyPr>
          <a:lstStyle/>
          <a:p>
            <a:r>
              <a:rPr lang="pt-BR" sz="6000" dirty="0"/>
              <a:t>AGRADECIMENTOS 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BF7333A6-1938-48DD-BD43-04529EAD39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3300" y="1963738"/>
            <a:ext cx="9677400" cy="4529137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2600" b="1" dirty="0"/>
              <a:t>A escolha do tema:</a:t>
            </a:r>
          </a:p>
          <a:p>
            <a:pPr marL="0" indent="0">
              <a:buNone/>
            </a:pPr>
            <a:r>
              <a:rPr lang="pt-BR" dirty="0"/>
              <a:t>O livro O menino de Asas do autor Homero Homem fez parte da minha infância e início da minha adolescência.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2600" b="1" dirty="0"/>
              <a:t>Minha maior superação:</a:t>
            </a:r>
          </a:p>
          <a:p>
            <a:pPr marL="0" indent="0">
              <a:buNone/>
            </a:pPr>
            <a:r>
              <a:rPr lang="pt-BR" dirty="0"/>
              <a:t>Superação sempre fez parte da minha vida, aprendi a gostar de desafios.</a:t>
            </a:r>
          </a:p>
          <a:p>
            <a:pPr marL="0" indent="0">
              <a:buNone/>
            </a:pPr>
            <a:r>
              <a:rPr lang="pt-BR" dirty="0"/>
              <a:t>Fazer um site do zero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pt-BR" sz="2600" b="1" dirty="0"/>
              <a:t>Agradecimentos finais:</a:t>
            </a:r>
          </a:p>
          <a:p>
            <a:pPr marL="0" indent="0">
              <a:buNone/>
            </a:pPr>
            <a:r>
              <a:rPr lang="pt-BR" dirty="0"/>
              <a:t>Equipe SP Tech;</a:t>
            </a:r>
          </a:p>
          <a:p>
            <a:pPr marL="0" indent="0">
              <a:buNone/>
            </a:pPr>
            <a:r>
              <a:rPr lang="pt-BR" dirty="0"/>
              <a:t>Família.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8545899"/>
      </p:ext>
    </p:extLst>
  </p:cSld>
  <p:clrMapOvr>
    <a:masterClrMapping/>
  </p:clrMapOvr>
</p:sld>
</file>

<file path=ppt/theme/theme1.xml><?xml version="1.0" encoding="utf-8"?>
<a:theme xmlns:a="http://schemas.openxmlformats.org/drawingml/2006/main" name="Exibir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94_TF67347921.potx" id="{5CE43D3C-AE3F-4243-B5A3-1A740D475272}" vid="{1617E446-A0A5-4C88-BBD7-8F26380095E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E274086-DBC4-4534-ADD1-A99867C702D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C17B96-44E1-4D27-8275-49488FA5EB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1F3672F-4ECD-442D-A450-8D0D8AE9AB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tf67347921_win32</Template>
  <TotalTime>83</TotalTime>
  <Words>253</Words>
  <Application>Microsoft Office PowerPoint</Application>
  <PresentationFormat>Widescreen</PresentationFormat>
  <Paragraphs>24</Paragraphs>
  <Slides>9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Arial</vt:lpstr>
      <vt:lpstr>Calibri</vt:lpstr>
      <vt:lpstr>Century Schoolbook</vt:lpstr>
      <vt:lpstr>Times New Roman</vt:lpstr>
      <vt:lpstr>Wingdings</vt:lpstr>
      <vt:lpstr>Wingdings 2</vt:lpstr>
      <vt:lpstr>Exibir</vt:lpstr>
      <vt:lpstr>Projeto individual  SP Tech</vt:lpstr>
      <vt:lpstr>CONTEXTO</vt:lpstr>
      <vt:lpstr>Apresentação do PowerPoint</vt:lpstr>
      <vt:lpstr>Site institucional</vt:lpstr>
      <vt:lpstr>Analytics</vt:lpstr>
      <vt:lpstr>Analytics</vt:lpstr>
      <vt:lpstr>MODELO LÓGICO DE DADOS</vt:lpstr>
      <vt:lpstr>GIT HUB</vt:lpstr>
      <vt:lpstr>AGRADECIMENTOS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individual  SP Tech</dc:title>
  <dc:creator>RENATA SOUZA R. MELO</dc:creator>
  <cp:lastModifiedBy>RENATA SOUZA R. MELO</cp:lastModifiedBy>
  <cp:revision>1</cp:revision>
  <dcterms:created xsi:type="dcterms:W3CDTF">2021-11-28T14:42:33Z</dcterms:created>
  <dcterms:modified xsi:type="dcterms:W3CDTF">2021-11-28T16:05:55Z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